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71" r:id="rId3"/>
    <p:sldId id="335" r:id="rId4"/>
    <p:sldId id="336" r:id="rId5"/>
    <p:sldId id="337" r:id="rId6"/>
    <p:sldId id="338" r:id="rId7"/>
    <p:sldId id="365" r:id="rId8"/>
    <p:sldId id="339" r:id="rId9"/>
    <p:sldId id="366" r:id="rId10"/>
    <p:sldId id="342" r:id="rId11"/>
    <p:sldId id="367" r:id="rId12"/>
    <p:sldId id="381" r:id="rId13"/>
    <p:sldId id="343" r:id="rId14"/>
    <p:sldId id="349" r:id="rId15"/>
    <p:sldId id="350" r:id="rId16"/>
    <p:sldId id="347" r:id="rId17"/>
    <p:sldId id="344" r:id="rId18"/>
    <p:sldId id="380" r:id="rId19"/>
    <p:sldId id="378" r:id="rId20"/>
    <p:sldId id="351" r:id="rId21"/>
    <p:sldId id="377" r:id="rId22"/>
    <p:sldId id="382" r:id="rId23"/>
    <p:sldId id="345" r:id="rId24"/>
    <p:sldId id="352" r:id="rId25"/>
    <p:sldId id="353" r:id="rId26"/>
    <p:sldId id="354" r:id="rId27"/>
    <p:sldId id="383" r:id="rId28"/>
    <p:sldId id="340" r:id="rId29"/>
    <p:sldId id="357" r:id="rId30"/>
    <p:sldId id="364" r:id="rId31"/>
    <p:sldId id="359" r:id="rId32"/>
    <p:sldId id="362" r:id="rId33"/>
    <p:sldId id="363" r:id="rId34"/>
    <p:sldId id="360" r:id="rId35"/>
    <p:sldId id="361" r:id="rId36"/>
    <p:sldId id="384" r:id="rId37"/>
    <p:sldId id="341" r:id="rId38"/>
    <p:sldId id="385" r:id="rId39"/>
    <p:sldId id="376" r:id="rId40"/>
    <p:sldId id="290" r:id="rId41"/>
    <p:sldId id="386" r:id="rId42"/>
    <p:sldId id="291" r:id="rId43"/>
    <p:sldId id="308" r:id="rId44"/>
    <p:sldId id="375" r:id="rId45"/>
    <p:sldId id="309" r:id="rId46"/>
    <p:sldId id="310" r:id="rId47"/>
    <p:sldId id="311" r:id="rId48"/>
    <p:sldId id="374" r:id="rId49"/>
    <p:sldId id="312" r:id="rId50"/>
    <p:sldId id="313" r:id="rId51"/>
    <p:sldId id="314" r:id="rId52"/>
    <p:sldId id="315" r:id="rId53"/>
    <p:sldId id="316" r:id="rId54"/>
    <p:sldId id="324" r:id="rId55"/>
    <p:sldId id="325" r:id="rId56"/>
    <p:sldId id="327" r:id="rId57"/>
    <p:sldId id="326" r:id="rId58"/>
    <p:sldId id="328" r:id="rId59"/>
    <p:sldId id="329" r:id="rId60"/>
    <p:sldId id="317" r:id="rId61"/>
    <p:sldId id="372" r:id="rId62"/>
    <p:sldId id="319" r:id="rId63"/>
    <p:sldId id="320" r:id="rId64"/>
    <p:sldId id="321" r:id="rId65"/>
    <p:sldId id="322" r:id="rId66"/>
    <p:sldId id="371" r:id="rId67"/>
    <p:sldId id="330" r:id="rId68"/>
    <p:sldId id="331" r:id="rId69"/>
    <p:sldId id="332" r:id="rId70"/>
    <p:sldId id="370" r:id="rId71"/>
    <p:sldId id="333" r:id="rId72"/>
    <p:sldId id="369" r:id="rId73"/>
    <p:sldId id="334" r:id="rId74"/>
    <p:sldId id="348" r:id="rId75"/>
    <p:sldId id="387" r:id="rId76"/>
    <p:sldId id="292" r:id="rId77"/>
    <p:sldId id="302" r:id="rId78"/>
    <p:sldId id="303" r:id="rId79"/>
    <p:sldId id="304" r:id="rId80"/>
    <p:sldId id="368" r:id="rId81"/>
    <p:sldId id="305" r:id="rId82"/>
    <p:sldId id="307" r:id="rId83"/>
    <p:sldId id="306" r:id="rId84"/>
    <p:sldId id="388" r:id="rId85"/>
    <p:sldId id="293" r:id="rId86"/>
    <p:sldId id="298" r:id="rId87"/>
    <p:sldId id="299" r:id="rId88"/>
    <p:sldId id="300" r:id="rId89"/>
    <p:sldId id="301" r:id="rId90"/>
    <p:sldId id="389" r:id="rId91"/>
    <p:sldId id="295" r:id="rId92"/>
    <p:sldId id="294" r:id="rId93"/>
    <p:sldId id="296" r:id="rId94"/>
    <p:sldId id="297" r:id="rId95"/>
    <p:sldId id="390" r:id="rId96"/>
    <p:sldId id="391" r:id="rId97"/>
    <p:sldId id="392" r:id="rId98"/>
    <p:sldId id="379" r:id="rId99"/>
    <p:sldId id="258" r:id="rId10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44"/>
    <p:restoredTop sz="78976"/>
  </p:normalViewPr>
  <p:slideViewPr>
    <p:cSldViewPr snapToGrid="0" snapToObjects="1">
      <p:cViewPr>
        <p:scale>
          <a:sx n="140" d="100"/>
          <a:sy n="140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38700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832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41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b="0" i="0" dirty="0" err="1">
                <a:effectLst/>
                <a:latin typeface="+mn-lt"/>
                <a:ea typeface="+mn-ea"/>
                <a:cs typeface="+mn-cs"/>
                <a:sym typeface="Helvetica Neue"/>
              </a:rPr>
              <a:t>page.json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Helvetica Neue"/>
              </a:rPr>
              <a:t>可以覆盖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Helvetica Neue"/>
              </a:rPr>
              <a:t>window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Helvetica Neue"/>
              </a:rPr>
              <a:t>部分的配置</a:t>
            </a: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85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13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79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950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432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9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678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  <a:p>
            <a:r>
              <a:rPr kumimoji="1" lang="zh-CN" altLang="en-US" dirty="0"/>
              <a:t>页面跳转及对应页面栈内容</a:t>
            </a:r>
          </a:p>
        </p:txBody>
      </p:sp>
    </p:spTree>
    <p:extLst>
      <p:ext uri="{BB962C8B-B14F-4D97-AF65-F5344CB8AC3E}">
        <p14:creationId xmlns:p14="http://schemas.microsoft.com/office/powerpoint/2010/main" val="779691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r>
              <a:rPr lang="en-US" altLang="zh-CN" sz="2800" b="1" dirty="0">
                <a:solidFill>
                  <a:srgbClr val="FF0000"/>
                </a:solidFill>
                <a:sym typeface="Helvetica Neue"/>
              </a:rPr>
              <a:t>Attention: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1. </a:t>
            </a:r>
            <a:r>
              <a:rPr lang="en-US" altLang="zh-CN" dirty="0" err="1">
                <a:sym typeface="Helvetica Neue"/>
              </a:rPr>
              <a:t>getCurrentPages</a:t>
            </a:r>
            <a:r>
              <a:rPr lang="en-US" altLang="zh-CN" dirty="0">
                <a:sym typeface="Helvetica Neue"/>
              </a:rPr>
              <a:t>()</a:t>
            </a:r>
            <a:r>
              <a:rPr lang="zh-CN" altLang="en-US" dirty="0">
                <a:sym typeface="Helvetica Neue"/>
              </a:rPr>
              <a:t> 获取当前页面栈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2. 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一个应用同时只能打开</a:t>
            </a:r>
            <a:r>
              <a:rPr lang="en-US" altLang="zh-CN" dirty="0">
                <a:solidFill>
                  <a:srgbClr val="FF0000"/>
                </a:solidFill>
                <a:sym typeface="Helvetica Neue"/>
              </a:rPr>
              <a:t>10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个页面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3. </a:t>
            </a:r>
            <a:r>
              <a:rPr lang="en-US" altLang="zh-CN" dirty="0" err="1">
                <a:sym typeface="Helvetica Neue"/>
              </a:rPr>
              <a:t>navigateTo</a:t>
            </a:r>
            <a:r>
              <a:rPr lang="en-US" altLang="zh-CN" dirty="0">
                <a:sym typeface="Helvetica Neue"/>
              </a:rPr>
              <a:t>, </a:t>
            </a:r>
            <a:r>
              <a:rPr lang="en-US" altLang="zh-CN" dirty="0" err="1">
                <a:sym typeface="Helvetica Neue"/>
              </a:rPr>
              <a:t>redirectTo</a:t>
            </a:r>
            <a:r>
              <a:rPr lang="en-US" altLang="zh-CN" dirty="0">
                <a:sym typeface="Helvetica Neue"/>
              </a:rPr>
              <a:t> </a:t>
            </a:r>
            <a:r>
              <a:rPr lang="zh-CN" altLang="en-US" dirty="0">
                <a:sym typeface="Helvetica Neue"/>
              </a:rPr>
              <a:t>只能打开非 </a:t>
            </a:r>
            <a:r>
              <a:rPr lang="en-US" altLang="zh-CN" dirty="0" err="1">
                <a:sym typeface="Helvetica Neue"/>
              </a:rPr>
              <a:t>tabBar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页面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4. </a:t>
            </a:r>
            <a:r>
              <a:rPr lang="en-US" altLang="zh-CN" dirty="0" err="1">
                <a:sym typeface="Helvetica Neue"/>
              </a:rPr>
              <a:t>switchTab</a:t>
            </a:r>
            <a:r>
              <a:rPr lang="en-US" altLang="zh-CN" dirty="0">
                <a:sym typeface="Helvetica Neue"/>
              </a:rPr>
              <a:t> </a:t>
            </a:r>
            <a:r>
              <a:rPr lang="zh-CN" altLang="en-US" dirty="0">
                <a:sym typeface="Helvetica Neue"/>
              </a:rPr>
              <a:t>只能打开 </a:t>
            </a:r>
            <a:r>
              <a:rPr lang="en-US" altLang="zh-CN" dirty="0" err="1">
                <a:sym typeface="Helvetica Neue"/>
              </a:rPr>
              <a:t>tabBar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页面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5. </a:t>
            </a:r>
            <a:r>
              <a:rPr lang="en-US" altLang="zh-CN" dirty="0" err="1">
                <a:sym typeface="Helvetica Neue"/>
              </a:rPr>
              <a:t>reLaunch</a:t>
            </a:r>
            <a:r>
              <a:rPr lang="en-US" altLang="zh-CN" dirty="0">
                <a:sym typeface="Helvetica Neue"/>
              </a:rPr>
              <a:t> </a:t>
            </a:r>
            <a:r>
              <a:rPr lang="zh-CN" altLang="en-US" dirty="0">
                <a:sym typeface="Helvetica Neue"/>
              </a:rPr>
              <a:t>可以打开任意页面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6. </a:t>
            </a:r>
            <a:r>
              <a:rPr lang="zh-CN" altLang="en-US" dirty="0">
                <a:sym typeface="Helvetica Neue"/>
              </a:rPr>
              <a:t>调用页面路由带的参数可以在目标页面的</a:t>
            </a:r>
            <a:r>
              <a:rPr lang="en-US" altLang="zh-CN" dirty="0" err="1">
                <a:sym typeface="Helvetica Neue"/>
              </a:rPr>
              <a:t>onLoad</a:t>
            </a:r>
            <a:r>
              <a:rPr lang="zh-CN" altLang="en-US" dirty="0">
                <a:sym typeface="Helvetica Neue"/>
              </a:rPr>
              <a:t>中获取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747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842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0115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36074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997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145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346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9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154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6866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441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请求域名要求</a:t>
            </a:r>
            <a:r>
              <a:rPr kumimoji="1" lang="en-US" altLang="zh-CN" dirty="0"/>
              <a:t>https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85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8987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5470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5697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7895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3963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5004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515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90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960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外部引用时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UsingComponents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生命组件名称和引用路径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Attenttion</a:t>
            </a:r>
            <a:r>
              <a:rPr lang="en-US" altLang="zh-CN" dirty="0">
                <a:solidFill>
                  <a:srgbClr val="FF0000"/>
                </a:solidFill>
                <a:sym typeface="Helvetica Neue"/>
              </a:rPr>
              <a:t>: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外部样式对自定义组件无效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26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AppSecret</a:t>
            </a:r>
            <a:r>
              <a:rPr kumimoji="1" lang="zh-CN" altLang="en-US" dirty="0"/>
              <a:t>是在小程序后台生成的  后台在调用某些微信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时需要用到</a:t>
            </a:r>
            <a:endParaRPr kumimoji="1" lang="en-US" altLang="zh-CN" dirty="0"/>
          </a:p>
          <a:p>
            <a:r>
              <a:rPr kumimoji="1" lang="zh-CN" altLang="en-US" dirty="0"/>
              <a:t>一般是生成后保存下来 如果忘记了可以重新生成</a:t>
            </a:r>
          </a:p>
        </p:txBody>
      </p:sp>
    </p:spTree>
    <p:extLst>
      <p:ext uri="{BB962C8B-B14F-4D97-AF65-F5344CB8AC3E}">
        <p14:creationId xmlns:p14="http://schemas.microsoft.com/office/powerpoint/2010/main" val="2120024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88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164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67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380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执行脚本传入环境变量</a:t>
            </a:r>
            <a:r>
              <a:rPr kumimoji="1" lang="zh-CN" altLang="en-US" dirty="0">
                <a:sym typeface="Wingdings"/>
              </a:rPr>
              <a:t>根据环境变量切换域名</a:t>
            </a:r>
            <a:r>
              <a:rPr kumimoji="1" lang="en-US" altLang="zh-CN" dirty="0">
                <a:sym typeface="Wingdings"/>
              </a:rPr>
              <a:t> </a:t>
            </a:r>
            <a:r>
              <a:rPr kumimoji="1" lang="zh-CN" altLang="en-US" dirty="0">
                <a:sym typeface="Wingdings"/>
              </a:rPr>
              <a:t> 代码重新打包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900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8680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006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2148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60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3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8787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4637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4318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092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2907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8326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加入自己的登录机制</a:t>
            </a:r>
            <a:r>
              <a:rPr kumimoji="1" lang="en-US" altLang="zh-CN" dirty="0"/>
              <a:t>:</a:t>
            </a: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>
                <a:sym typeface="Helvetica Neue"/>
              </a:rPr>
              <a:t>获取用户信息（用户授权）</a:t>
            </a:r>
            <a:r>
              <a:rPr kumimoji="1" lang="zh-CN" altLang="en-US" dirty="0">
                <a:sym typeface="Wingdings"/>
              </a:rPr>
              <a:t> </a:t>
            </a:r>
            <a:r>
              <a:rPr kumimoji="1" lang="en-US" altLang="zh-CN" dirty="0" err="1">
                <a:sym typeface="Wingdings"/>
              </a:rPr>
              <a:t>wx.</a:t>
            </a:r>
            <a:r>
              <a:rPr lang="en-US" altLang="zh-CN" dirty="0" err="1">
                <a:sym typeface="Helvetica Neue"/>
              </a:rPr>
              <a:t>checkSession</a:t>
            </a:r>
            <a:r>
              <a:rPr lang="en-US" altLang="zh-CN" dirty="0">
                <a:sym typeface="Helvetica Neue"/>
              </a:rPr>
              <a:t> 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 err="1">
                <a:sym typeface="Wingdings"/>
              </a:rPr>
              <a:t>wx.login</a:t>
            </a:r>
            <a:r>
              <a:rPr lang="en-US" altLang="zh-CN" dirty="0">
                <a:sym typeface="Wingdings"/>
              </a:rPr>
              <a:t> </a:t>
            </a:r>
            <a:r>
              <a:rPr lang="zh-CN" altLang="en-US" dirty="0">
                <a:sym typeface="Wingdings"/>
              </a:rPr>
              <a:t> 自己的登录接口</a:t>
            </a:r>
            <a:r>
              <a:rPr lang="en-US" altLang="zh-CN" dirty="0">
                <a:sym typeface="Wingdings"/>
              </a:rPr>
              <a:t> </a:t>
            </a:r>
            <a:r>
              <a:rPr lang="zh-CN" altLang="en-US" dirty="0">
                <a:sym typeface="Wingdings"/>
              </a:rPr>
              <a:t> </a:t>
            </a:r>
            <a:endParaRPr lang="en-US" altLang="zh-CN" dirty="0">
              <a:sym typeface="Wingdings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>
                <a:sym typeface="Wingdings"/>
              </a:rPr>
              <a:t>获取登陆</a:t>
            </a:r>
            <a:r>
              <a:rPr lang="en-US" altLang="zh-CN" dirty="0">
                <a:sym typeface="Wingdings"/>
              </a:rPr>
              <a:t>token</a:t>
            </a:r>
            <a:r>
              <a:rPr lang="zh-CN" altLang="en-US" dirty="0">
                <a:sym typeface="Wingdings"/>
              </a:rPr>
              <a:t>存缓存</a:t>
            </a:r>
            <a:endParaRPr lang="en-US" altLang="zh-CN" dirty="0">
              <a:sym typeface="Wingdings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>
                <a:sym typeface="Wingdings"/>
              </a:rPr>
              <a:t>用户拒绝授权需要引导用户授权</a:t>
            </a:r>
            <a:endParaRPr lang="en-US" altLang="zh-CN" dirty="0">
              <a:sym typeface="Wingdings"/>
            </a:endParaRPr>
          </a:p>
          <a:p>
            <a:r>
              <a:rPr kumimoji="1" lang="zh-CN" altLang="en-US" dirty="0"/>
              <a:t>登录态失效重新登录</a:t>
            </a:r>
            <a:endParaRPr kumimoji="1" lang="en-US" altLang="zh-CN" dirty="0"/>
          </a:p>
          <a:p>
            <a:r>
              <a:rPr kumimoji="1" lang="zh-CN" altLang="en-US" dirty="0"/>
              <a:t>后端登录接口带上加密用户信息 做二次校验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935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2900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345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008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08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363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93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formId</a:t>
            </a:r>
            <a:r>
              <a:rPr kumimoji="1" lang="en-US" altLang="zh-CN" dirty="0"/>
              <a:t> </a:t>
            </a:r>
            <a:r>
              <a:rPr kumimoji="1" lang="zh-CN" altLang="en-US" dirty="0"/>
              <a:t>通过表单提交时获取</a:t>
            </a:r>
            <a:endParaRPr kumimoji="1" lang="en-US" altLang="zh-CN" dirty="0"/>
          </a:p>
          <a:p>
            <a:r>
              <a:rPr lang="en-US" altLang="zh-CN" dirty="0" err="1"/>
              <a:t>prepay_id</a:t>
            </a:r>
            <a:r>
              <a:rPr lang="zh-CN" altLang="en-US" dirty="0"/>
              <a:t> 支付成功后后端可以获取到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5103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9939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3510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4677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前端调起小程序客服回话窗口并调相应后端接口  由后端发送相应消息给用户  （公众号二维码、落地页链接等）用来做流量转化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8562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/>
              <a:t>页面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定义了</a:t>
            </a:r>
            <a:r>
              <a:rPr lang="en-US" altLang="zh-CN" dirty="0" err="1">
                <a:sym typeface="Helvetica Neue"/>
              </a:rPr>
              <a:t>onShareAppMessage</a:t>
            </a:r>
            <a:r>
              <a:rPr lang="zh-CN" altLang="en-US" dirty="0">
                <a:sym typeface="Helvetica Neue"/>
              </a:rPr>
              <a:t>函数即表示页面可以被分享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lang="zh-CN" altLang="en-US" dirty="0">
                <a:sym typeface="Helvetica Neue"/>
              </a:rPr>
              <a:t>分享触发：小程序菜单自带分享   按钮触发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en-US" altLang="zh-CN" dirty="0"/>
              <a:t>button open-type</a:t>
            </a:r>
            <a:r>
              <a:rPr kumimoji="1" lang="zh-CN" altLang="en-US" dirty="0"/>
              <a:t>设置为</a:t>
            </a:r>
            <a:r>
              <a:rPr kumimoji="1" lang="en-US" altLang="zh-CN" dirty="0"/>
              <a:t>share</a:t>
            </a:r>
            <a:endParaRPr lang="en-US" altLang="zh-CN" dirty="0">
              <a:sym typeface="Helvetica Neue"/>
            </a:endParaRPr>
          </a:p>
          <a:p>
            <a:r>
              <a:rPr kumimoji="1" lang="en-US" altLang="zh-CN" dirty="0" err="1"/>
              <a:t>options.from</a:t>
            </a:r>
            <a:r>
              <a:rPr kumimoji="1" lang="zh-CN" altLang="en-US" dirty="0"/>
              <a:t>参数可以区分是按钮还是小程序自带</a:t>
            </a:r>
            <a:endParaRPr kumimoji="1" lang="en-US" altLang="zh-CN" dirty="0"/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/>
              <a:t>如果是按钮 </a:t>
            </a:r>
            <a:r>
              <a:rPr lang="en-US" altLang="zh-CN" dirty="0" err="1">
                <a:sym typeface="Helvetica Neue"/>
              </a:rPr>
              <a:t>options.target</a:t>
            </a:r>
            <a:r>
              <a:rPr kumimoji="1" lang="zh-CN" altLang="en-US" dirty="0">
                <a:sym typeface="Helvetica Neue"/>
              </a:rPr>
              <a:t>是按钮节点的信息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17999"/>
              </a:lnSpc>
              <a:defRPr/>
            </a:pPr>
            <a:r>
              <a:rPr kumimoji="1" lang="zh-CN" altLang="en-US" dirty="0">
                <a:sym typeface="Helvetica Neue"/>
              </a:rPr>
              <a:t>分享内容包括 标题 、分享出去的卡片对应的页面路径、 分享图片</a:t>
            </a:r>
            <a:endParaRPr lang="en-US" altLang="zh-CN" dirty="0"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433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1553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950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137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5906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04504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25449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00828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038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2355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6702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323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980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1314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513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2702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2039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4718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84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4485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9557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2928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1127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1400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0377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453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7160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6478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3444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7065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971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3609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6359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535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274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79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85800" y="1383507"/>
            <a:ext cx="7772400" cy="153114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371600" y="2914650"/>
            <a:ext cx="6400800" cy="22288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xfrm>
            <a:off x="457198" y="734157"/>
            <a:ext cx="8229602" cy="440934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838324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22312" y="894159"/>
            <a:ext cx="7772401" cy="241101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900112"/>
            <a:ext cx="4038600" cy="383143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457200" y="67270"/>
            <a:ext cx="6831624" cy="43696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504231"/>
            <a:ext cx="4040188" cy="76644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629400" cy="5576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956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debug/wxadoc/dev/api/api-pay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7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00" y="952500"/>
            <a:ext cx="17018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跟谁学事业群技术部2017年工作总结"/>
          <p:cNvSpPr txBox="1"/>
          <p:nvPr/>
        </p:nvSpPr>
        <p:spPr>
          <a:xfrm>
            <a:off x="368120" y="2052954"/>
            <a:ext cx="831867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/>
              <a:t> 小程序教程</a:t>
            </a:r>
            <a:endParaRPr dirty="0"/>
          </a:p>
        </p:txBody>
      </p:sp>
      <p:sp>
        <p:nvSpPr>
          <p:cNvPr id="77" name="主讲人：王小二"/>
          <p:cNvSpPr txBox="1"/>
          <p:nvPr/>
        </p:nvSpPr>
        <p:spPr>
          <a:xfrm>
            <a:off x="3185499" y="3320721"/>
            <a:ext cx="30049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聂建辉</a:t>
            </a:r>
            <a:r>
              <a:rPr lang="en-US" altLang="zh-CN" dirty="0"/>
              <a:t>   2018-03-12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配置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80" y="814039"/>
            <a:ext cx="8285357" cy="36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21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配置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37" y="614818"/>
            <a:ext cx="6710725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29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3029032" cy="247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我的第一个小程序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 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申请小程序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独立搭建小程序项目结构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开发工具部署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  实现</a:t>
            </a:r>
            <a:r>
              <a:rPr lang="en-US" altLang="zh-CN" dirty="0"/>
              <a:t>2-3</a:t>
            </a:r>
            <a:r>
              <a:rPr lang="zh-CN" altLang="en-US" dirty="0"/>
              <a:t>个页面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 </a:t>
            </a:r>
            <a:r>
              <a:rPr lang="zh-CN" altLang="en-US" dirty="0"/>
              <a:t>  熟悉各个配置项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5209310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逻辑层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5" y="614818"/>
            <a:ext cx="8223250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370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注册</a:t>
            </a:r>
            <a:r>
              <a:rPr lang="en-US" altLang="zh-CN" dirty="0"/>
              <a:t>App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083" y="614818"/>
            <a:ext cx="5853834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7833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注册</a:t>
            </a:r>
            <a:r>
              <a:rPr lang="en-US" altLang="zh-CN" dirty="0"/>
              <a:t>page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007" y="556418"/>
            <a:ext cx="559998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24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生命周期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224" y="657922"/>
            <a:ext cx="2863076" cy="44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28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路由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758283"/>
            <a:ext cx="8800204" cy="41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366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路由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4818"/>
            <a:ext cx="9144000" cy="40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616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路由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4" y="607406"/>
            <a:ext cx="8967471" cy="42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013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目录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12" y="650528"/>
            <a:ext cx="8671176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03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场景值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193" y="614818"/>
            <a:ext cx="6365613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46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场景值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259823" y="908692"/>
            <a:ext cx="5738107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>
                <a:sym typeface="Helvetica Neue"/>
              </a:rPr>
              <a:t>基于场景值去写逻辑 比如说：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>
                <a:sym typeface="Helvetica Neue"/>
              </a:rPr>
              <a:t>限制某些页面只有个人分享可见  则可利用场景值做判断</a:t>
            </a:r>
            <a:endParaRPr kumimoji="1"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>
                <a:solidFill>
                  <a:srgbClr val="FF0000"/>
                </a:solidFill>
                <a:sym typeface="Helvetica Neue"/>
              </a:rPr>
              <a:t>坑：开发版预览时场景值一直是</a:t>
            </a:r>
            <a:r>
              <a:rPr kumimoji="1" lang="en-US" altLang="zh-CN" dirty="0">
                <a:solidFill>
                  <a:srgbClr val="FF0000"/>
                </a:solidFill>
                <a:sym typeface="Helvetica Neue"/>
              </a:rPr>
              <a:t>1011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4745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4362731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在生命周期函数内写逻辑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自定义事件处理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实现多层级路由跳转并描述对应页面栈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354061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视图层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0759"/>
            <a:ext cx="9144000" cy="43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756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视图层渲染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59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315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template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2590329"/>
            <a:ext cx="9144000" cy="988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" y="772346"/>
            <a:ext cx="9144000" cy="14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4793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err="1"/>
              <a:t>wxs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389" y="556418"/>
            <a:ext cx="6265221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851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6933947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实现数据的列表渲染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动手写一个</a:t>
            </a:r>
            <a:r>
              <a:rPr lang="en-US" altLang="zh-CN" dirty="0" err="1"/>
              <a:t>tamplate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通过</a:t>
            </a:r>
            <a:r>
              <a:rPr lang="en-US" altLang="zh-CN" dirty="0" err="1"/>
              <a:t>wxs</a:t>
            </a:r>
            <a:r>
              <a:rPr lang="zh-CN" altLang="en-US" dirty="0"/>
              <a:t>实现格式化日期时间（比如说给定时间戳</a:t>
            </a:r>
            <a:r>
              <a:rPr lang="en-US" altLang="zh-CN" dirty="0"/>
              <a:t> </a:t>
            </a:r>
            <a:r>
              <a:rPr lang="en-US" altLang="zh-CN" dirty="0">
                <a:sym typeface="Wingdings"/>
              </a:rPr>
              <a:t></a:t>
            </a:r>
            <a:r>
              <a:rPr lang="zh-CN" altLang="en-US" dirty="0">
                <a:sym typeface="Wingdings"/>
              </a:rPr>
              <a:t> </a:t>
            </a:r>
            <a:r>
              <a:rPr lang="zh-CN" altLang="en-US" dirty="0"/>
              <a:t>年</a:t>
            </a:r>
            <a:r>
              <a:rPr lang="en-US" altLang="zh-CN" dirty="0"/>
              <a:t>/</a:t>
            </a:r>
            <a:r>
              <a:rPr lang="zh-CN" altLang="en-US" dirty="0"/>
              <a:t>月</a:t>
            </a:r>
            <a:r>
              <a:rPr lang="en-US" altLang="zh-CN" dirty="0"/>
              <a:t>/</a:t>
            </a:r>
            <a:r>
              <a:rPr lang="zh-CN" altLang="en-US" dirty="0"/>
              <a:t>日）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364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432"/>
            <a:ext cx="9144000" cy="40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2788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  <a:r>
              <a:rPr lang="en-US" altLang="zh-CN" dirty="0"/>
              <a:t>button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07256"/>
            <a:ext cx="9144000" cy="27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64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创建小程序</a:t>
            </a:r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15" y="556418"/>
            <a:ext cx="7588770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8615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  <a:r>
              <a:rPr lang="en-US" altLang="zh-CN" dirty="0"/>
              <a:t>button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6419"/>
            <a:ext cx="9144000" cy="41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027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  <a:r>
              <a:rPr lang="en-US" altLang="zh-CN" dirty="0"/>
              <a:t> picker-view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8381"/>
            <a:ext cx="9144000" cy="32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1389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  <a:r>
              <a:rPr lang="en-US" altLang="zh-CN" dirty="0"/>
              <a:t> picker-view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72" y="556418"/>
            <a:ext cx="729545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624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  <a:r>
              <a:rPr lang="en-US" altLang="zh-CN" dirty="0"/>
              <a:t> picker-view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88" y="556468"/>
            <a:ext cx="3146024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7607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  <a:r>
              <a:rPr lang="en-US" altLang="zh-CN" dirty="0"/>
              <a:t> scroll-view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845166"/>
            <a:ext cx="9144000" cy="8033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92654"/>
            <a:ext cx="9144000" cy="10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9130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5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小程序组件</a:t>
            </a:r>
            <a:r>
              <a:rPr lang="en-US" altLang="zh-CN" dirty="0"/>
              <a:t> web-view</a:t>
            </a:r>
          </a:p>
          <a:p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0838" y="959646"/>
            <a:ext cx="84715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web-view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	</a:t>
            </a: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src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"https://</a:t>
            </a:r>
            <a:r>
              <a:rPr lang="en-US" altLang="zh-CN" dirty="0" err="1">
                <a:solidFill>
                  <a:srgbClr val="CE9178"/>
                </a:solidFill>
                <a:latin typeface="Menlo" charset="0"/>
              </a:rPr>
              <a:t>m.genshuixue.com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/activity/model5/</a:t>
            </a:r>
            <a:r>
              <a:rPr lang="en-US" altLang="zh-CN" dirty="0" err="1">
                <a:solidFill>
                  <a:srgbClr val="CE9178"/>
                </a:solidFill>
                <a:latin typeface="Menlo" charset="0"/>
              </a:rPr>
              <a:t>qimofuxi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&gt;</a:t>
            </a:r>
          </a:p>
          <a:p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web-view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&gt;</a:t>
            </a:r>
          </a:p>
          <a:p>
            <a:endParaRPr lang="en-US" altLang="zh-CN" dirty="0">
              <a:solidFill>
                <a:srgbClr val="808080"/>
              </a:solidFill>
              <a:latin typeface="Menlo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后台配置</a:t>
            </a:r>
            <a:r>
              <a:rPr lang="zh-CN" altLang="en-US" dirty="0">
                <a:sym typeface="Helvetica Neue"/>
              </a:rPr>
              <a:t>业务域名</a:t>
            </a:r>
            <a:endParaRPr lang="en-US" altLang="zh-CN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>
                <a:sym typeface="Helvetica Neue"/>
              </a:rPr>
              <a:t>js-sdk</a:t>
            </a:r>
            <a:r>
              <a:rPr kumimoji="1" lang="en-US" altLang="zh-CN" dirty="0">
                <a:sym typeface="Helvetica Neue"/>
              </a:rPr>
              <a:t> </a:t>
            </a:r>
            <a:r>
              <a:rPr kumimoji="1" lang="zh-CN" altLang="en-US" dirty="0">
                <a:sym typeface="Helvetica Neue"/>
              </a:rPr>
              <a:t>通信</a:t>
            </a:r>
            <a:endParaRPr kumimoji="1" lang="en-US" altLang="zh-CN" dirty="0"/>
          </a:p>
          <a:p>
            <a:endParaRPr lang="en-US" altLang="zh-CN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743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4290596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通过</a:t>
            </a:r>
            <a:r>
              <a:rPr lang="en-US" altLang="zh-CN" dirty="0"/>
              <a:t>picker-view</a:t>
            </a:r>
            <a:r>
              <a:rPr lang="zh-CN" altLang="en-US" dirty="0"/>
              <a:t>实现年</a:t>
            </a:r>
            <a:r>
              <a:rPr lang="en-US" altLang="zh-CN" dirty="0"/>
              <a:t>/</a:t>
            </a:r>
            <a:r>
              <a:rPr lang="zh-CN" altLang="en-US" dirty="0"/>
              <a:t>月</a:t>
            </a:r>
            <a:r>
              <a:rPr lang="en-US" altLang="zh-CN" dirty="0"/>
              <a:t>/</a:t>
            </a:r>
            <a:r>
              <a:rPr lang="zh-CN" altLang="en-US" dirty="0"/>
              <a:t>日</a:t>
            </a:r>
            <a:r>
              <a:rPr lang="en-US" altLang="zh-CN" dirty="0"/>
              <a:t> </a:t>
            </a:r>
            <a:r>
              <a:rPr lang="zh-CN" altLang="en-US" dirty="0"/>
              <a:t>日期选择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表单提交并获取</a:t>
            </a:r>
            <a:r>
              <a:rPr lang="en-US" altLang="zh-CN" dirty="0" err="1"/>
              <a:t>formId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音频组件播放音乐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通过</a:t>
            </a:r>
            <a:r>
              <a:rPr lang="en-US" altLang="zh-CN" dirty="0"/>
              <a:t>button</a:t>
            </a:r>
            <a:r>
              <a:rPr lang="zh-CN" altLang="en-US" dirty="0"/>
              <a:t>获取用户信息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34024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</a:t>
            </a:r>
            <a:r>
              <a:rPr lang="en-US" altLang="zh-CN" dirty="0"/>
              <a:t>API</a:t>
            </a:r>
            <a:endParaRPr lang="zh-CN" altLang="en-US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6418"/>
            <a:ext cx="9144000" cy="43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143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2746904" cy="2169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实现录音功能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从相册选择图片并上传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实现存取本地缓存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894139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自定义组件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07" y="556418"/>
            <a:ext cx="7457185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262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开发设置</a:t>
            </a:r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48" y="556418"/>
            <a:ext cx="7689703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690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自定义组件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777" y="563853"/>
            <a:ext cx="5399545" cy="45870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5884"/>
            <a:ext cx="3717410" cy="1409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32" y="2298473"/>
            <a:ext cx="3655191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4794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7132720" cy="133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实现一个自定义弹窗（要求有数据传递和自定义事件并向外传递）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321143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小程序最佳实践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0758"/>
            <a:ext cx="9144000" cy="45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697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6410" y="1126273"/>
            <a:ext cx="69692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执行脚本传入环境变量</a:t>
            </a:r>
            <a:r>
              <a:rPr kumimoji="1" lang="en-US" altLang="zh-CN" dirty="0">
                <a:solidFill>
                  <a:srgbClr val="FF0000"/>
                </a:solidFill>
              </a:rPr>
              <a:t> 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根据环境变量切换域名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 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代码重新打包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5176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650528"/>
            <a:ext cx="8940800" cy="43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5972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413" y="650528"/>
            <a:ext cx="6023173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460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9474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区分开发环境和生产环境</a:t>
            </a:r>
            <a:endParaRPr lang="en-US" altLang="zh-CN" dirty="0"/>
          </a:p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094" y="650528"/>
            <a:ext cx="6241811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9579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本地</a:t>
            </a:r>
            <a:r>
              <a:rPr lang="en-US" altLang="zh-CN" dirty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746" y="1204332"/>
            <a:ext cx="671273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起本地服务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CN" altLang="en-US" dirty="0">
                <a:solidFill>
                  <a:srgbClr val="FF0000"/>
                </a:solidFill>
              </a:rPr>
              <a:t>监听拦截请求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按请求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URL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取对应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mock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数据并返回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74013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本地</a:t>
            </a:r>
            <a:r>
              <a:rPr lang="en-US" altLang="zh-CN" dirty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501" y="614818"/>
            <a:ext cx="4912997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5067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本地</a:t>
            </a:r>
            <a:r>
              <a:rPr lang="en-US" altLang="zh-CN" dirty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886" y="556418"/>
            <a:ext cx="6258228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85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小程序框架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0528"/>
            <a:ext cx="9144000" cy="43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8568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本地</a:t>
            </a:r>
            <a:r>
              <a:rPr lang="en-US" altLang="zh-CN" dirty="0"/>
              <a:t>mock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768" y="650528"/>
            <a:ext cx="5084464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7379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16" y="614818"/>
            <a:ext cx="7007767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6939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4009"/>
            <a:ext cx="9144000" cy="38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4388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网络请求二次封装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572" y="556418"/>
            <a:ext cx="6386855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35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712" y="650528"/>
            <a:ext cx="3839283" cy="43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785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188" y="520758"/>
            <a:ext cx="5519624" cy="46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0643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628650"/>
            <a:ext cx="8204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973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607736"/>
            <a:ext cx="4288151" cy="4528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101" y="655464"/>
            <a:ext cx="4268465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7204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614818"/>
            <a:ext cx="8534400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76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用户登录态维护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33" y="556418"/>
            <a:ext cx="5613533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01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底层原理架构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1" y="614818"/>
            <a:ext cx="899073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3464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293" y="650528"/>
            <a:ext cx="8296508" cy="4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559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355" y="959647"/>
            <a:ext cx="7499808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用户自身行为触发！！！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Attention: </a:t>
            </a:r>
            <a:r>
              <a:rPr kumimoji="1" lang="zh-CN" altLang="en-US" dirty="0">
                <a:solidFill>
                  <a:srgbClr val="FF0000"/>
                </a:solidFill>
              </a:rPr>
              <a:t>一个</a:t>
            </a:r>
            <a:r>
              <a:rPr kumimoji="1" lang="en-US" altLang="zh-CN" dirty="0" err="1">
                <a:solidFill>
                  <a:srgbClr val="FF0000"/>
                </a:solidFill>
              </a:rPr>
              <a:t>formId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</a:rPr>
              <a:t>用户行为后</a:t>
            </a:r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r>
              <a:rPr kumimoji="1" lang="zh-CN" altLang="en-US" dirty="0">
                <a:solidFill>
                  <a:srgbClr val="FF0000"/>
                </a:solidFill>
              </a:rPr>
              <a:t>天内下发一条模版消息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</a:rPr>
              <a:t>Attention:</a:t>
            </a:r>
            <a:r>
              <a:rPr kumimoji="1" lang="en-US" altLang="zh-CN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一个</a:t>
            </a:r>
            <a:r>
              <a:rPr lang="en-US" altLang="zh-CN" dirty="0" err="1">
                <a:solidFill>
                  <a:srgbClr val="FF0000"/>
                </a:solidFill>
              </a:rPr>
              <a:t>prepay_id</a:t>
            </a:r>
            <a:r>
              <a:rPr lang="zh-CN" altLang="en-US" dirty="0">
                <a:solidFill>
                  <a:srgbClr val="FF0000"/>
                </a:solidFill>
              </a:rPr>
              <a:t> 支付后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天内可下发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条模版消息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后台配置模版（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表单触发 </a:t>
            </a:r>
            <a:r>
              <a:rPr lang="en-US" altLang="zh-CN" dirty="0"/>
              <a:t>report-submit</a:t>
            </a:r>
            <a:r>
              <a:rPr lang="zh-CN" altLang="en-US" dirty="0">
                <a:sym typeface="Helvetica Neue"/>
              </a:rPr>
              <a:t>为</a:t>
            </a:r>
            <a:r>
              <a:rPr lang="en-US" altLang="zh-CN" dirty="0"/>
              <a:t>true</a:t>
            </a:r>
            <a:r>
              <a:rPr lang="zh-CN" altLang="en-US" dirty="0">
                <a:sym typeface="Helvetica Neue"/>
              </a:rPr>
              <a:t>点击按钮提交表单可以获取</a:t>
            </a:r>
            <a:r>
              <a:rPr lang="en-US" altLang="zh-CN" dirty="0" err="1"/>
              <a:t>formId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支付触发</a:t>
            </a:r>
            <a:r>
              <a:rPr lang="zh-CN" altLang="en-US" dirty="0">
                <a:sym typeface="Helvetica Neue"/>
              </a:rPr>
              <a:t>当用户完成</a:t>
            </a:r>
            <a:r>
              <a:rPr lang="zh-CN" altLang="en-US" dirty="0">
                <a:sym typeface="Helvetica Neue"/>
                <a:hlinkClick r:id="rId6"/>
              </a:rPr>
              <a:t>支付行为</a:t>
            </a:r>
            <a:r>
              <a:rPr lang="zh-CN" altLang="en-US" dirty="0">
                <a:sym typeface="Helvetica Neue"/>
              </a:rPr>
              <a:t>，后端可以获取</a:t>
            </a:r>
            <a:r>
              <a:rPr lang="en-US" altLang="zh-CN" dirty="0" err="1"/>
              <a:t>prepay_id</a:t>
            </a:r>
            <a:r>
              <a:rPr lang="zh-CN" altLang="en-US" dirty="0">
                <a:sym typeface="Helvetica Neue"/>
              </a:rPr>
              <a:t>用于发送模板消息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749018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4818"/>
            <a:ext cx="9144000" cy="40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461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6839"/>
            <a:ext cx="9144000" cy="25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929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下发模版消息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72" y="650528"/>
            <a:ext cx="8259056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672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435086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/>
              <a:t>客服会话自动下发消息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1207669"/>
            <a:ext cx="9144000" cy="8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559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49" y="556418"/>
            <a:ext cx="8016701" cy="44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39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5013"/>
            <a:ext cx="9144000" cy="25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02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按钮分享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51744"/>
            <a:ext cx="9144000" cy="24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514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区分群分享还是个人分享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765" y="590102"/>
            <a:ext cx="614649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765" y="1576235"/>
            <a:ext cx="6146490" cy="35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044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底层原理架构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724" y="1076247"/>
            <a:ext cx="8387872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1. </a:t>
            </a:r>
            <a:r>
              <a:rPr lang="zh-CN" altLang="en-US" dirty="0">
                <a:sym typeface="Helvetica Neue"/>
              </a:rPr>
              <a:t>小程序底层还是基于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webView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来实现的</a:t>
            </a:r>
            <a:r>
              <a:rPr lang="en-US" altLang="zh-CN" dirty="0">
                <a:sym typeface="Helvetica Neue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2. </a:t>
            </a:r>
            <a:r>
              <a:rPr lang="zh-CN" altLang="hu-HU" dirty="0">
                <a:sym typeface="Helvetica Neue"/>
              </a:rPr>
              <a:t>在 </a:t>
            </a:r>
            <a:r>
              <a:rPr lang="hu-HU" altLang="zh-CN" dirty="0" err="1">
                <a:sym typeface="Helvetica Neue"/>
              </a:rPr>
              <a:t>iOS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上，小程序的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代码是运行在 </a:t>
            </a:r>
            <a:r>
              <a:rPr lang="hu-HU" altLang="zh-CN" dirty="0" err="1">
                <a:solidFill>
                  <a:srgbClr val="FF0000"/>
                </a:solidFill>
                <a:sym typeface="Helvetica Neue"/>
              </a:rPr>
              <a:t>JavaScriptCore</a:t>
            </a:r>
            <a:r>
              <a:rPr lang="hu-HU" altLang="zh-CN" dirty="0">
                <a:solidFill>
                  <a:srgbClr val="FF0000"/>
                </a:solidFill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中</a:t>
            </a:r>
            <a:r>
              <a:rPr lang="en-US" altLang="zh-CN" dirty="0">
                <a:sym typeface="Helvetica Neue"/>
              </a:rPr>
              <a:t>;</a:t>
            </a:r>
            <a:endParaRPr lang="zh-CN" altLang="hu-HU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3. </a:t>
            </a:r>
            <a:r>
              <a:rPr lang="zh-CN" altLang="hu-HU" dirty="0">
                <a:sym typeface="Helvetica Neue"/>
              </a:rPr>
              <a:t>在 </a:t>
            </a:r>
            <a:r>
              <a:rPr lang="hu-HU" altLang="zh-CN" dirty="0" err="1">
                <a:sym typeface="Helvetica Neue"/>
              </a:rPr>
              <a:t>Android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上，小程序的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通过 </a:t>
            </a:r>
            <a:r>
              <a:rPr lang="hu-HU" altLang="zh-CN" dirty="0">
                <a:solidFill>
                  <a:srgbClr val="FF0000"/>
                </a:solidFill>
                <a:sym typeface="Helvetica Neue"/>
              </a:rPr>
              <a:t>X5 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内核</a:t>
            </a:r>
            <a:r>
              <a:rPr lang="zh-CN" altLang="hu-HU" dirty="0">
                <a:sym typeface="Helvetica Neue"/>
              </a:rPr>
              <a:t>来解析</a:t>
            </a:r>
            <a:r>
              <a:rPr lang="en-US" altLang="zh-CN" dirty="0">
                <a:sym typeface="Helvetica Neue"/>
              </a:rPr>
              <a:t>;</a:t>
            </a:r>
            <a:endParaRPr lang="zh-CN" altLang="hu-HU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4. </a:t>
            </a:r>
            <a:r>
              <a:rPr lang="zh-CN" altLang="hu-HU" dirty="0">
                <a:sym typeface="Helvetica Neue"/>
              </a:rPr>
              <a:t>在 开发工具上， 小程序的 </a:t>
            </a:r>
            <a:r>
              <a:rPr lang="hu-HU" altLang="zh-CN" dirty="0" err="1">
                <a:sym typeface="Helvetica Neue"/>
              </a:rPr>
              <a:t>javascript</a:t>
            </a:r>
            <a:r>
              <a:rPr lang="hu-HU" altLang="zh-CN" dirty="0">
                <a:sym typeface="Helvetica Neue"/>
              </a:rPr>
              <a:t> </a:t>
            </a:r>
            <a:r>
              <a:rPr lang="zh-CN" altLang="hu-HU" dirty="0">
                <a:sym typeface="Helvetica Neue"/>
              </a:rPr>
              <a:t>代码是运行在 </a:t>
            </a:r>
            <a:r>
              <a:rPr lang="hu-HU" altLang="zh-CN" dirty="0" err="1">
                <a:solidFill>
                  <a:srgbClr val="FF0000"/>
                </a:solidFill>
                <a:sym typeface="Helvetica Neue"/>
              </a:rPr>
              <a:t>nwjs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（</a:t>
            </a:r>
            <a:r>
              <a:rPr lang="hu-HU" altLang="zh-CN" dirty="0" err="1">
                <a:solidFill>
                  <a:srgbClr val="FF0000"/>
                </a:solidFill>
                <a:sym typeface="Helvetica Neue"/>
              </a:rPr>
              <a:t>chrome</a:t>
            </a:r>
            <a:r>
              <a:rPr lang="zh-CN" altLang="hu-HU" dirty="0">
                <a:solidFill>
                  <a:srgbClr val="FF0000"/>
                </a:solidFill>
                <a:sym typeface="Helvetica Neue"/>
              </a:rPr>
              <a:t>内核） </a:t>
            </a:r>
            <a:r>
              <a:rPr lang="zh-CN" altLang="hu-HU" dirty="0">
                <a:sym typeface="Helvetica Neue"/>
              </a:rPr>
              <a:t>中</a:t>
            </a:r>
            <a:r>
              <a:rPr lang="en-US" altLang="zh-CN" dirty="0">
                <a:sym typeface="Helvetica Neue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5. </a:t>
            </a:r>
            <a:r>
              <a:rPr lang="zh-CN" altLang="en-US" dirty="0">
                <a:sym typeface="Helvetica Neue"/>
              </a:rPr>
              <a:t>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里包含 </a:t>
            </a:r>
            <a:r>
              <a:rPr lang="en-US" altLang="zh-CN" dirty="0" err="1">
                <a:sym typeface="Helvetica Neue"/>
              </a:rPr>
              <a:t>javascript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运行引擎，那么 </a:t>
            </a:r>
            <a:r>
              <a:rPr lang="en-US" altLang="zh-CN" dirty="0">
                <a:sym typeface="Helvetica Neue"/>
              </a:rPr>
              <a:t>JavaScript </a:t>
            </a:r>
            <a:r>
              <a:rPr lang="zh-CN" altLang="en-US" dirty="0">
                <a:sym typeface="Helvetica Neue"/>
              </a:rPr>
              <a:t>调用的小程序相关 </a:t>
            </a:r>
            <a:r>
              <a:rPr lang="en-US" altLang="zh-CN" dirty="0">
                <a:sym typeface="Helvetica Neue"/>
              </a:rPr>
              <a:t>API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    </a:t>
            </a:r>
            <a:r>
              <a:rPr lang="zh-CN" altLang="en-US" dirty="0">
                <a:sym typeface="Helvetica Neue"/>
              </a:rPr>
              <a:t>最终会被翻译成实现在微信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里的原生接口</a:t>
            </a:r>
            <a:r>
              <a:rPr lang="en-US" altLang="zh-CN" dirty="0">
                <a:sym typeface="Helvetica Neue"/>
              </a:rPr>
              <a:t>;</a:t>
            </a:r>
            <a:endParaRPr lang="zh-CN" altLang="en-US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6. </a:t>
            </a:r>
            <a:r>
              <a:rPr lang="zh-CN" altLang="en-US" dirty="0">
                <a:sym typeface="Helvetica Neue"/>
              </a:rPr>
              <a:t>微信 </a:t>
            </a:r>
            <a:r>
              <a:rPr lang="en-US" altLang="zh-CN" dirty="0">
                <a:sym typeface="Helvetica Neue"/>
              </a:rPr>
              <a:t>App </a:t>
            </a:r>
            <a:r>
              <a:rPr lang="zh-CN" altLang="en-US" dirty="0">
                <a:sym typeface="Helvetica Neue"/>
              </a:rPr>
              <a:t>里包含了 </a:t>
            </a:r>
            <a:r>
              <a:rPr lang="en-US" altLang="zh-CN" dirty="0">
                <a:sym typeface="Helvetica Neue"/>
              </a:rPr>
              <a:t>WXML/WXSS </a:t>
            </a:r>
            <a:r>
              <a:rPr lang="zh-CN" altLang="en-US" dirty="0">
                <a:sym typeface="Helvetica Neue"/>
              </a:rPr>
              <a:t>处理引擎，最终会把界面翻译成系统原生的控件</a:t>
            </a:r>
            <a:endParaRPr lang="en-US" altLang="zh-CN" dirty="0">
              <a:sym typeface="Helvetica Neu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Helvetica Neue"/>
              </a:rPr>
              <a:t>    </a:t>
            </a:r>
            <a:r>
              <a:rPr lang="zh-CN" altLang="en-US" dirty="0">
                <a:sym typeface="Helvetica Neue"/>
              </a:rPr>
              <a:t>并展示出来</a:t>
            </a:r>
            <a:r>
              <a:rPr lang="en-US" altLang="zh-CN" dirty="0">
                <a:sym typeface="Helvetica Neue"/>
              </a:rPr>
              <a:t>;</a:t>
            </a:r>
            <a:endParaRPr lang="zh-CN" altLang="en-US" dirty="0"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9498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区分群分享还是个人分享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76528" y="898198"/>
            <a:ext cx="8997013" cy="2446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50000"/>
              </a:lnSpc>
              <a:defRPr/>
            </a:pPr>
            <a:r>
              <a:rPr lang="zh-CN" altLang="en-US" dirty="0">
                <a:sym typeface="Helvetica Neue"/>
              </a:rPr>
              <a:t>针对分享成功之后的场景 如果是分享出去的卡片则可通过场景值区分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sym typeface="Helvetica Neue"/>
              </a:rPr>
              <a:t>Step1: 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调用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updateShareMenu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、</a:t>
            </a:r>
            <a:r>
              <a:rPr kumimoji="1" lang="en-US" altLang="zh-CN" dirty="0" err="1">
                <a:solidFill>
                  <a:srgbClr val="FF0000"/>
                </a:solidFill>
              </a:rPr>
              <a:t>showShareMenu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的时候可以指定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withShareTicket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参数为</a:t>
            </a:r>
            <a:r>
              <a:rPr lang="en-US" altLang="zh-CN" dirty="0">
                <a:solidFill>
                  <a:srgbClr val="FF0000"/>
                </a:solidFill>
                <a:sym typeface="Helvetica Neue"/>
              </a:rPr>
              <a:t>true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sym typeface="Helvetica Neue"/>
              </a:rPr>
              <a:t>Step2: 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分享成功后   如果是分享到群可以拿到</a:t>
            </a:r>
            <a:r>
              <a:rPr lang="en-US" altLang="zh-CN" dirty="0" err="1">
                <a:solidFill>
                  <a:srgbClr val="FF0000"/>
                </a:solidFill>
                <a:sym typeface="Helvetica Neue"/>
              </a:rPr>
              <a:t>shareTickets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参数</a:t>
            </a:r>
            <a:r>
              <a:rPr lang="en-US" altLang="zh-CN" dirty="0">
                <a:solidFill>
                  <a:srgbClr val="FF0000"/>
                </a:solidFill>
                <a:sym typeface="Helvetica Neue"/>
              </a:rPr>
              <a:t>  </a:t>
            </a:r>
            <a:r>
              <a:rPr lang="zh-CN" altLang="en-US" dirty="0">
                <a:solidFill>
                  <a:srgbClr val="FF0000"/>
                </a:solidFill>
                <a:sym typeface="Helvetica Neue"/>
              </a:rPr>
              <a:t>个人则没有</a:t>
            </a:r>
            <a:endParaRPr lang="en-US" altLang="zh-CN" dirty="0">
              <a:solidFill>
                <a:srgbClr val="FF0000"/>
              </a:solidFill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/>
              <a:t>通过</a:t>
            </a:r>
            <a:r>
              <a:rPr lang="en-US" altLang="zh-CN" dirty="0" err="1">
                <a:sym typeface="Helvetica Neue"/>
              </a:rPr>
              <a:t>getShareInfo</a:t>
            </a:r>
            <a:r>
              <a:rPr kumimoji="1" lang="en-US" altLang="zh-CN" dirty="0">
                <a:sym typeface="Helvetica Neue"/>
              </a:rPr>
              <a:t>  API </a:t>
            </a:r>
            <a:r>
              <a:rPr kumimoji="1" lang="zh-CN" altLang="en-US" dirty="0">
                <a:sym typeface="Helvetica Neue"/>
              </a:rPr>
              <a:t>可以获取到更详细的分享信息</a:t>
            </a:r>
            <a:r>
              <a:rPr kumimoji="1" lang="en-US" altLang="zh-CN" dirty="0">
                <a:sym typeface="Helvetica Neue"/>
              </a:rPr>
              <a:t> (</a:t>
            </a:r>
            <a:r>
              <a:rPr kumimoji="1" lang="zh-CN" altLang="en-US" dirty="0">
                <a:sym typeface="Helvetica Neue"/>
              </a:rPr>
              <a:t>需要后端解密</a:t>
            </a:r>
            <a:r>
              <a:rPr kumimoji="1" lang="en-US" altLang="zh-CN" dirty="0">
                <a:sym typeface="Helvetica Neue"/>
              </a:rPr>
              <a:t>)</a:t>
            </a:r>
          </a:p>
          <a:p>
            <a:pPr hangingPunct="1">
              <a:lnSpc>
                <a:spcPct val="150000"/>
              </a:lnSpc>
              <a:defRPr/>
            </a:pPr>
            <a:r>
              <a:rPr kumimoji="1" lang="zh-CN" altLang="en-US" dirty="0">
                <a:sym typeface="Helvetica Neue"/>
              </a:rPr>
              <a:t>分享到群聊后的链接也是带</a:t>
            </a:r>
            <a:r>
              <a:rPr kumimoji="1" lang="en-US" altLang="zh-CN" dirty="0" err="1">
                <a:sym typeface="Helvetica Neue"/>
              </a:rPr>
              <a:t>shareTicket</a:t>
            </a:r>
            <a:r>
              <a:rPr kumimoji="1" lang="zh-CN" altLang="en-US" dirty="0">
                <a:sym typeface="Helvetica Neue"/>
              </a:rPr>
              <a:t>的  可以在</a:t>
            </a:r>
            <a:r>
              <a:rPr kumimoji="1" lang="en-US" altLang="zh-CN" dirty="0" err="1">
                <a:sym typeface="Helvetica Neue"/>
              </a:rPr>
              <a:t>app.js</a:t>
            </a:r>
            <a:r>
              <a:rPr kumimoji="1" lang="en-US" altLang="zh-CN" dirty="0">
                <a:sym typeface="Helvetica Neue"/>
              </a:rPr>
              <a:t> </a:t>
            </a:r>
            <a:r>
              <a:rPr kumimoji="1" lang="en-US" altLang="zh-CN" dirty="0" err="1">
                <a:sym typeface="Helvetica Neue"/>
              </a:rPr>
              <a:t>onLuanch</a:t>
            </a:r>
            <a:r>
              <a:rPr kumimoji="1" lang="en-US" altLang="zh-CN" dirty="0">
                <a:sym typeface="Helvetica Neue"/>
              </a:rPr>
              <a:t>  </a:t>
            </a:r>
            <a:r>
              <a:rPr kumimoji="1" lang="en-US" altLang="zh-CN" dirty="0" err="1">
                <a:sym typeface="Helvetica Neue"/>
              </a:rPr>
              <a:t>onShow</a:t>
            </a:r>
            <a:r>
              <a:rPr kumimoji="1" lang="zh-CN" altLang="en-US" dirty="0">
                <a:sym typeface="Helvetica Neue"/>
              </a:rPr>
              <a:t>函数中拿到</a:t>
            </a:r>
            <a:endParaRPr lang="en-US" altLang="zh-CN" dirty="0"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95227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分享群排行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" y="650528"/>
            <a:ext cx="9136473" cy="33279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" y="4074160"/>
            <a:ext cx="9144000" cy="10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7650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1166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分享群排行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771" y="1185691"/>
            <a:ext cx="923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14322" y="894883"/>
            <a:ext cx="6957993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Step1: </a:t>
            </a:r>
            <a:r>
              <a:rPr lang="en-US" altLang="zh-CN" dirty="0" err="1">
                <a:sym typeface="Helvetica Neue"/>
              </a:rPr>
              <a:t>app.js</a:t>
            </a:r>
            <a:r>
              <a:rPr lang="zh-CN" altLang="en-US" dirty="0">
                <a:sym typeface="Helvetica Neue"/>
              </a:rPr>
              <a:t>里取到</a:t>
            </a:r>
            <a:r>
              <a:rPr lang="en-US" altLang="zh-CN" dirty="0" err="1">
                <a:sym typeface="Helvetica Neue"/>
              </a:rPr>
              <a:t>shareTicket</a:t>
            </a:r>
            <a:r>
              <a:rPr lang="zh-CN" altLang="en-US" dirty="0">
                <a:sym typeface="Helvetica Neue"/>
              </a:rPr>
              <a:t>信息</a:t>
            </a:r>
            <a:r>
              <a:rPr lang="en-US" altLang="zh-CN" dirty="0">
                <a:sym typeface="Helvetica Neue"/>
              </a:rPr>
              <a:t> </a:t>
            </a:r>
            <a:r>
              <a:rPr lang="zh-CN" altLang="en-US" dirty="0">
                <a:sym typeface="Helvetica Neue"/>
              </a:rPr>
              <a:t>存缓存</a:t>
            </a:r>
            <a:endParaRPr lang="en-US" altLang="zh-CN" dirty="0">
              <a:sym typeface="Helvetica Neue"/>
            </a:endParaRP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Step2: </a:t>
            </a:r>
            <a:r>
              <a:rPr lang="zh-CN" altLang="en-US" dirty="0">
                <a:sym typeface="Helvetica Neue"/>
              </a:rPr>
              <a:t>排行榜页面取缓存获取分享信息  传后端解密获取排行榜信息</a:t>
            </a:r>
            <a:r>
              <a:rPr lang="en-US" altLang="zh-CN" dirty="0">
                <a:sym typeface="Helvetica Neue"/>
              </a:rPr>
              <a:t>  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	   </a:t>
            </a:r>
            <a:r>
              <a:rPr lang="zh-CN" altLang="en-US" dirty="0">
                <a:sym typeface="Helvetica Neue"/>
              </a:rPr>
              <a:t>解密信息可以拿到群</a:t>
            </a:r>
            <a:r>
              <a:rPr lang="en-US" altLang="zh-CN" dirty="0" err="1">
                <a:sym typeface="Helvetica Neue"/>
              </a:rPr>
              <a:t>openGId</a:t>
            </a:r>
            <a:r>
              <a:rPr lang="zh-CN" altLang="en-US" dirty="0">
                <a:sym typeface="Helvetica Neue"/>
              </a:rPr>
              <a:t> </a:t>
            </a:r>
            <a:r>
              <a:rPr lang="en-US" altLang="zh-CN" dirty="0">
                <a:sym typeface="Helvetica Neue"/>
              </a:rPr>
              <a:t>  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ym typeface="Helvetica Neue"/>
              </a:rPr>
              <a:t>Step3: </a:t>
            </a:r>
            <a:r>
              <a:rPr lang="en-US" altLang="zh-CN" dirty="0" err="1">
                <a:solidFill>
                  <a:schemeClr val="tx1"/>
                </a:solidFill>
                <a:sym typeface="Helvetica Neue"/>
              </a:rPr>
              <a:t>openGId</a:t>
            </a:r>
            <a:r>
              <a:rPr lang="zh-CN" altLang="en-US" dirty="0">
                <a:solidFill>
                  <a:schemeClr val="tx1"/>
                </a:solidFill>
                <a:sym typeface="Helvetica Neue"/>
              </a:rPr>
              <a:t> 用来拉取群聊名称</a:t>
            </a:r>
            <a:endParaRPr lang="en-US" altLang="zh-CN" dirty="0">
              <a:solidFill>
                <a:schemeClr val="tx1"/>
              </a:solidFill>
              <a:sym typeface="Helvetica Neue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5781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支付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111" y="614818"/>
            <a:ext cx="590177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11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458504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/>
              <a:t>Canvas</a:t>
            </a:r>
            <a:r>
              <a:rPr lang="zh-CN" altLang="en-US" dirty="0"/>
              <a:t>导出图片保存到相册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650528"/>
            <a:ext cx="4585042" cy="4119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293" y="650528"/>
            <a:ext cx="422787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0053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3439401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详细描述用户登录机制和流程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分享实战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模版消息实战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Canvas</a:t>
            </a:r>
            <a:r>
              <a:rPr lang="zh-CN" altLang="en-US" dirty="0"/>
              <a:t>绘图并保存至相册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013020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288" y="614818"/>
            <a:ext cx="6915423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3183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小程序后台数据分析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31" y="650528"/>
            <a:ext cx="8114537" cy="4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30365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小程序数据助手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390" y="556468"/>
            <a:ext cx="2893219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894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386" y="1250913"/>
            <a:ext cx="715195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自定义事件</a:t>
            </a:r>
            <a:r>
              <a:rPr kumimoji="1" lang="en-US" altLang="zh-CN" dirty="0">
                <a:solidFill>
                  <a:srgbClr val="FF0000"/>
                </a:solidFill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 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新建事件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  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配置事件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 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代码引入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 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/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  <a:sym typeface="Wingdings"/>
              </a:rPr>
              <a:t>查询结果分析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2439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目录结构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554" y="614818"/>
            <a:ext cx="48768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599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352" y="614818"/>
            <a:ext cx="6399296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7860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6519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自定义数据分析</a:t>
            </a:r>
            <a:r>
              <a:rPr lang="en-US" altLang="zh-CN" dirty="0"/>
              <a:t>(</a:t>
            </a:r>
            <a:r>
              <a:rPr lang="zh-CN" altLang="en-US" dirty="0"/>
              <a:t>配置上报</a:t>
            </a:r>
            <a:r>
              <a:rPr lang="en-US" altLang="zh-CN" dirty="0"/>
              <a:t>)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6718"/>
            <a:ext cx="9144000" cy="33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715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8" y="-2461"/>
            <a:ext cx="46519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自定义数据分析</a:t>
            </a:r>
            <a:r>
              <a:rPr lang="en-US" altLang="zh-CN" dirty="0"/>
              <a:t>(API</a:t>
            </a:r>
            <a:r>
              <a:rPr lang="zh-CN" altLang="en-US" dirty="0"/>
              <a:t>上报</a:t>
            </a:r>
            <a:r>
              <a:rPr lang="en-US" altLang="zh-CN" dirty="0"/>
              <a:t>)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47132"/>
            <a:ext cx="9144000" cy="43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2788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自定义数据分析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26" y="614818"/>
            <a:ext cx="7921348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9951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377603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配置一个按钮的点击自定义上报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031844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049" y="936702"/>
            <a:ext cx="230768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1.</a:t>
            </a:r>
            <a:r>
              <a:rPr lang="zh-CN" altLang="en-US" dirty="0"/>
              <a:t> 开发工具调试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真机调试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远程调试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02863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开发工具调试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93" y="556418"/>
            <a:ext cx="7740414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0850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36" y="520758"/>
            <a:ext cx="7169727" cy="46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739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29" y="614818"/>
            <a:ext cx="8811354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60388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真机调试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390" y="556468"/>
            <a:ext cx="2893219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17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目录结构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2" y="556418"/>
            <a:ext cx="7243075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835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巩固练习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91490" y="982980"/>
            <a:ext cx="251607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真机调试断点的设置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1171819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小程序测试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5750"/>
            <a:ext cx="9144000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8341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308" y="556418"/>
            <a:ext cx="5917384" cy="44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33773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9" y="614818"/>
            <a:ext cx="7963821" cy="45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807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发布小程序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24" y="556418"/>
            <a:ext cx="7206476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532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err="1"/>
              <a:t>wepy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373" y="1169038"/>
            <a:ext cx="33352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Tencent</a:t>
            </a:r>
            <a:r>
              <a:rPr lang="en-US" altLang="zh-CN" dirty="0"/>
              <a:t>/</a:t>
            </a:r>
            <a:r>
              <a:rPr lang="en-US" altLang="zh-CN" dirty="0" err="1"/>
              <a:t>wepy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699477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插件功能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1003566"/>
            <a:ext cx="81009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mp.weixin.qq.com</a:t>
            </a:r>
            <a:r>
              <a:rPr lang="en-US" altLang="zh-CN" dirty="0"/>
              <a:t>/debug/</a:t>
            </a:r>
            <a:r>
              <a:rPr lang="en-US" altLang="zh-CN" dirty="0" err="1"/>
              <a:t>wxadoc</a:t>
            </a:r>
            <a:r>
              <a:rPr lang="en-US" altLang="zh-CN" dirty="0"/>
              <a:t>/dev/framework/plugin/</a:t>
            </a:r>
            <a:r>
              <a:rPr lang="en-US" altLang="zh-CN" dirty="0" err="1"/>
              <a:t>development.html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77759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dirty="0" err="1"/>
              <a:t>todoList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930" y="1028700"/>
            <a:ext cx="399083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/>
              <a:t>小程序公共服务抽取</a:t>
            </a:r>
            <a:endParaRPr lang="en-US" altLang="zh-CN" dirty="0"/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小程序插件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/>
              <a:t>用第三方框架做小程序</a:t>
            </a:r>
            <a:r>
              <a:rPr lang="en-US" altLang="zh-CN" dirty="0" err="1"/>
              <a:t>mpvue</a:t>
            </a:r>
            <a:r>
              <a:rPr lang="en-US" altLang="zh-CN" dirty="0"/>
              <a:t>/</a:t>
            </a:r>
            <a:r>
              <a:rPr lang="en-US" altLang="zh-CN" dirty="0" err="1"/>
              <a:t>wepy</a:t>
            </a:r>
            <a:endParaRPr lang="en-US" altLang="zh-CN" dirty="0"/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is-I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…...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367677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pic>
        <p:nvPicPr>
          <p:cNvPr id="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241550"/>
            <a:ext cx="25146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图像" descr="图像"/>
          <p:cNvPicPr>
            <a:picLocks noChangeAspect="1"/>
          </p:cNvPicPr>
          <p:nvPr/>
        </p:nvPicPr>
        <p:blipFill>
          <a:blip r:embed="rId4"/>
          <a:srcRect l="24695" r="9"/>
          <a:stretch>
            <a:fillRect/>
          </a:stretch>
        </p:blipFill>
        <p:spPr>
          <a:xfrm>
            <a:off x="1177" y="0"/>
            <a:ext cx="9141646" cy="55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94059"/>
            <a:ext cx="2705100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提纲"/>
          <p:cNvSpPr txBox="1"/>
          <p:nvPr/>
        </p:nvSpPr>
        <p:spPr>
          <a:xfrm>
            <a:off x="176529" y="-2461"/>
            <a:ext cx="348005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小程序技术栈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574473" y="2113808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9465" y="138941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0712" y="335651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556418"/>
            <a:ext cx="5583504" cy="4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739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99</a:t>
            </a:fld>
            <a:endParaRPr/>
          </a:p>
        </p:txBody>
      </p:sp>
      <p:pic>
        <p:nvPicPr>
          <p:cNvPr id="8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3726180" y="1931670"/>
            <a:ext cx="1805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Q&amp;A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11965</TotalTime>
  <Words>1363</Words>
  <Application>Microsoft Macintosh PowerPoint</Application>
  <PresentationFormat>全屏显示(16:9)</PresentationFormat>
  <Paragraphs>298</Paragraphs>
  <Slides>99</Slides>
  <Notes>98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5" baseType="lpstr">
      <vt:lpstr>Microsoft YaHei</vt:lpstr>
      <vt:lpstr>Arial</vt:lpstr>
      <vt:lpstr>Calibri</vt:lpstr>
      <vt:lpstr>Helvetica Neue</vt:lpstr>
      <vt:lpstr>Menlo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565</cp:revision>
  <dcterms:modified xsi:type="dcterms:W3CDTF">2020-02-22T01:57:11Z</dcterms:modified>
</cp:coreProperties>
</file>